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7" r:id="rId4"/>
    <p:sldId id="268" r:id="rId5"/>
    <p:sldId id="257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emana%2011-2016\reportes%20dengue%20semana%2011-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/>
          <a:lstStyle/>
          <a:p>
            <a:pPr>
              <a:defRPr/>
            </a:pPr>
            <a:r>
              <a:rPr lang="en-US" sz="1000"/>
              <a:t>BCS. CURVA EPIDEMICA SEMANAL  A DENGUE SEGÚN RESULTADOS 2016</a:t>
            </a:r>
          </a:p>
        </c:rich>
      </c:tx>
      <c:layout>
        <c:manualLayout>
          <c:xMode val="edge"/>
          <c:yMode val="edge"/>
          <c:x val="0.20087761403365417"/>
          <c:y val="1.3888888888888907E-2"/>
        </c:manualLayout>
      </c:layout>
      <c:overlay val="1"/>
    </c:title>
    <c:plotArea>
      <c:layout>
        <c:manualLayout>
          <c:layoutTarget val="inner"/>
          <c:xMode val="edge"/>
          <c:yMode val="edge"/>
          <c:x val="6.038188806165766E-2"/>
          <c:y val="2.8252405949256341E-2"/>
          <c:w val="0.92074117194494653"/>
          <c:h val="0.8326195683872849"/>
        </c:manualLayout>
      </c:layout>
      <c:barChart>
        <c:barDir val="col"/>
        <c:grouping val="clustered"/>
        <c:ser>
          <c:idx val="3"/>
          <c:order val="2"/>
          <c:tx>
            <c:strRef>
              <c:f>'[reportes dengue semana 11-2016.xlsx]GRAFICA'!$B$6</c:f>
              <c:strCache>
                <c:ptCount val="1"/>
                <c:pt idx="0">
                  <c:v>Casos probables                  299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val>
            <c:numRef>
              <c:f>'[reportes dengue semana 11-2016.xlsx]GRAFICA'!$C$6:$O$6</c:f>
              <c:numCache>
                <c:formatCode>General</c:formatCode>
                <c:ptCount val="13"/>
                <c:pt idx="0">
                  <c:v>29</c:v>
                </c:pt>
                <c:pt idx="1">
                  <c:v>20</c:v>
                </c:pt>
                <c:pt idx="2">
                  <c:v>17</c:v>
                </c:pt>
                <c:pt idx="3">
                  <c:v>7</c:v>
                </c:pt>
                <c:pt idx="4">
                  <c:v>14</c:v>
                </c:pt>
                <c:pt idx="5">
                  <c:v>21</c:v>
                </c:pt>
                <c:pt idx="6">
                  <c:v>26</c:v>
                </c:pt>
                <c:pt idx="7">
                  <c:v>34</c:v>
                </c:pt>
                <c:pt idx="8">
                  <c:v>40</c:v>
                </c:pt>
                <c:pt idx="9">
                  <c:v>47</c:v>
                </c:pt>
                <c:pt idx="10">
                  <c:v>31</c:v>
                </c:pt>
                <c:pt idx="11">
                  <c:v>10</c:v>
                </c:pt>
                <c:pt idx="12">
                  <c:v>3</c:v>
                </c:pt>
              </c:numCache>
            </c:numRef>
          </c:val>
        </c:ser>
        <c:axId val="40544128"/>
        <c:axId val="40558592"/>
      </c:barChart>
      <c:lineChart>
        <c:grouping val="standard"/>
        <c:ser>
          <c:idx val="1"/>
          <c:order val="0"/>
          <c:tx>
            <c:strRef>
              <c:f>'[reportes dengue semana 11-2016.xlsx]GRAFICA'!$B$4</c:f>
              <c:strCache>
                <c:ptCount val="1"/>
                <c:pt idx="0">
                  <c:v>Casos de FHD confirmados    0</c:v>
                </c:pt>
              </c:strCache>
            </c:strRef>
          </c:tx>
          <c:val>
            <c:numRef>
              <c:f>'[reportes dengue semana 11-2016.xlsx]GRAFICA'!$C$4:$O$4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ser>
          <c:idx val="2"/>
          <c:order val="1"/>
          <c:tx>
            <c:strRef>
              <c:f>'[reportes dengue semana 11-2016.xlsx]GRAFICA'!$B$5</c:f>
              <c:strCache>
                <c:ptCount val="1"/>
                <c:pt idx="0">
                  <c:v>Casos de FD confirmados    30</c:v>
                </c:pt>
              </c:strCache>
            </c:strRef>
          </c:tx>
          <c:spPr>
            <a:ln>
              <a:solidFill>
                <a:schemeClr val="tx2">
                  <a:lumMod val="75000"/>
                </a:schemeClr>
              </a:solidFill>
            </a:ln>
          </c:spPr>
          <c:val>
            <c:numRef>
              <c:f>'[reportes dengue semana 11-2016.xlsx]GRAFICA'!$C$5:$O$5</c:f>
              <c:numCache>
                <c:formatCode>General</c:formatCode>
                <c:ptCount val="13"/>
                <c:pt idx="0">
                  <c:v>3</c:v>
                </c:pt>
                <c:pt idx="1">
                  <c:v>4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5</c:v>
                </c:pt>
                <c:pt idx="7">
                  <c:v>5</c:v>
                </c:pt>
                <c:pt idx="8">
                  <c:v>1</c:v>
                </c:pt>
                <c:pt idx="9">
                  <c:v>4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marker val="1"/>
        <c:axId val="40544128"/>
        <c:axId val="40558592"/>
      </c:lineChart>
      <c:catAx>
        <c:axId val="405441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SEMANAS</a:t>
                </a:r>
              </a:p>
            </c:rich>
          </c:tx>
          <c:layout/>
        </c:title>
        <c:tickLblPos val="nextTo"/>
        <c:crossAx val="40558592"/>
        <c:crosses val="autoZero"/>
        <c:auto val="1"/>
        <c:lblAlgn val="ctr"/>
        <c:lblOffset val="100"/>
      </c:catAx>
      <c:valAx>
        <c:axId val="40558592"/>
        <c:scaling>
          <c:orientation val="minMax"/>
        </c:scaling>
        <c:axPos val="l"/>
        <c:title>
          <c:tx>
            <c:rich>
              <a:bodyPr rot="0" vert="wordArtVert"/>
              <a:lstStyle/>
              <a:p>
                <a:pPr>
                  <a:defRPr sz="800"/>
                </a:pPr>
                <a:r>
                  <a:rPr lang="en-US" sz="800"/>
                  <a:t>CASOS</a:t>
                </a:r>
              </a:p>
            </c:rich>
          </c:tx>
          <c:layout>
            <c:manualLayout>
              <c:xMode val="edge"/>
              <c:yMode val="edge"/>
              <c:x val="1.054907047124946E-3"/>
              <c:y val="0.29421478565179376"/>
            </c:manualLayout>
          </c:layout>
        </c:title>
        <c:numFmt formatCode="General" sourceLinked="1"/>
        <c:tickLblPos val="nextTo"/>
        <c:crossAx val="405441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065613393656534"/>
          <c:y val="0.1516262029746282"/>
          <c:w val="0.29730322620178312"/>
          <c:h val="0.28008092738407747"/>
        </c:manualLayout>
      </c:layout>
    </c:legend>
    <c:plotVisOnly val="1"/>
    <c:dispBlanksAs val="gap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01/02/2017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01/02/2017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01/02/2017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01/02/2017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01/02/2017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01/02/2017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01/02/2017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01/02/2017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01/02/2017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01/02/2017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01/02/2017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23D09-358B-4DD8-8F83-1C73D9174C48}" type="datetimeFigureOut">
              <a:rPr lang="es-MX" smtClean="0"/>
              <a:pPr/>
              <a:t>01/02/2017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package" Target="../embeddings/Microsoft_Excel_Worksheet2.xlsx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Microsoft_Excel_Worksheet4.xlsx"/><Relationship Id="rId5" Type="http://schemas.openxmlformats.org/officeDocument/2006/relationships/package" Target="../embeddings/Microsoft_Excel_Worksheet3.xlsx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650503"/>
          </a:xfrm>
        </p:spPr>
        <p:txBody>
          <a:bodyPr>
            <a:normAutofit/>
          </a:bodyPr>
          <a:lstStyle/>
          <a:p>
            <a:r>
              <a:rPr lang="es-MX" sz="3200" dirty="0" smtClean="0"/>
              <a:t>B.C.S.  PANORAMA EPIDEMIOLOGICO 2016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400800" cy="17526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GENERAL, INFLUENZA Y DENGUE SEMANA  # </a:t>
            </a:r>
            <a:r>
              <a:rPr lang="es-MX" sz="2800" dirty="0" smtClean="0"/>
              <a:t>08  </a:t>
            </a:r>
            <a:r>
              <a:rPr lang="es-MX" sz="2800" dirty="0" smtClean="0"/>
              <a:t>2016</a:t>
            </a:r>
            <a:endParaRPr lang="es-MX" sz="2800" dirty="0"/>
          </a:p>
        </p:txBody>
      </p:sp>
      <p:pic>
        <p:nvPicPr>
          <p:cNvPr id="5" name="4 Imagen" descr="sLUD FEDER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417033"/>
            <a:ext cx="2894629" cy="859465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4499992" y="5373216"/>
            <a:ext cx="4320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FUENTE: PLATAFORMA SINAVE. SUIVE WINDOWS. SSA</a:t>
            </a:r>
          </a:p>
          <a:p>
            <a:r>
              <a:rPr lang="es-MX" sz="1200" dirty="0" smtClean="0"/>
              <a:t>CORTE DE INFORMACION AL   03 - 03 -2016</a:t>
            </a:r>
          </a:p>
          <a:p>
            <a:r>
              <a:rPr lang="es-MX" sz="1200" dirty="0" smtClean="0"/>
              <a:t>DEPARTAMENTO DE </a:t>
            </a:r>
            <a:r>
              <a:rPr lang="es-MX" sz="1100" dirty="0" smtClean="0"/>
              <a:t>VIGILANCIA</a:t>
            </a:r>
            <a:r>
              <a:rPr lang="es-MX" sz="1200" dirty="0" smtClean="0"/>
              <a:t> EPIDEMIOLOGICA</a:t>
            </a:r>
          </a:p>
          <a:p>
            <a:r>
              <a:rPr lang="es-MX" sz="1200" dirty="0" smtClean="0"/>
              <a:t>RESPONSABLE: DR. MAURICIO E. BERNAL HERNANDEZ</a:t>
            </a:r>
          </a:p>
          <a:p>
            <a:endParaRPr lang="es-MX" sz="1200" dirty="0" smtClean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13379"/>
            <a:ext cx="2021588" cy="12667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5736" y="940093"/>
            <a:ext cx="4104456" cy="792088"/>
          </a:xfrm>
        </p:spPr>
        <p:txBody>
          <a:bodyPr>
            <a:normAutofit/>
          </a:bodyPr>
          <a:lstStyle/>
          <a:p>
            <a:r>
              <a:rPr lang="es-MX" sz="2000" dirty="0" smtClean="0">
                <a:latin typeface="Arial Narrow" panose="020B0606020202030204" pitchFamily="34" charset="0"/>
              </a:rPr>
              <a:t>MORBILIDAD GENERAL </a:t>
            </a:r>
            <a:endParaRPr lang="es-MX" sz="2000" dirty="0">
              <a:latin typeface="Arial Narrow" panose="020B0606020202030204" pitchFamily="34" charset="0"/>
            </a:endParaRPr>
          </a:p>
        </p:txBody>
      </p:sp>
      <p:pic>
        <p:nvPicPr>
          <p:cNvPr id="6" name="5 Imagen" descr="sLUD FEDER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476672"/>
            <a:ext cx="2462581" cy="859465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2212"/>
            <a:ext cx="1491391" cy="934540"/>
          </a:xfrm>
          <a:prstGeom prst="rect">
            <a:avLst/>
          </a:prstGeom>
        </p:spPr>
      </p:pic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838788446"/>
              </p:ext>
            </p:extLst>
          </p:nvPr>
        </p:nvGraphicFramePr>
        <p:xfrm>
          <a:off x="1115616" y="1556792"/>
          <a:ext cx="6552728" cy="4896544"/>
        </p:xfrm>
        <a:graphic>
          <a:graphicData uri="http://schemas.openxmlformats.org/presentationml/2006/ole">
            <p:oleObj spid="_x0000_s11279" name="Hoja de cálculo" r:id="rId5" imgW="5286330" imgH="7086600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sLUD FEDER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476672"/>
            <a:ext cx="2462581" cy="859465"/>
          </a:xfrm>
          <a:prstGeom prst="rect">
            <a:avLst/>
          </a:prstGeom>
        </p:spPr>
      </p:pic>
      <p:pic>
        <p:nvPicPr>
          <p:cNvPr id="8" name="6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3017"/>
            <a:ext cx="1512168" cy="947560"/>
          </a:xfrm>
          <a:prstGeom prst="rect">
            <a:avLst/>
          </a:prstGeom>
        </p:spPr>
      </p:pic>
      <p:sp>
        <p:nvSpPr>
          <p:cNvPr id="14" name="13 Título"/>
          <p:cNvSpPr>
            <a:spLocks noGrp="1"/>
          </p:cNvSpPr>
          <p:nvPr>
            <p:ph type="title"/>
          </p:nvPr>
        </p:nvSpPr>
        <p:spPr>
          <a:xfrm>
            <a:off x="2843808" y="1084109"/>
            <a:ext cx="2736304" cy="504056"/>
          </a:xfrm>
        </p:spPr>
        <p:txBody>
          <a:bodyPr>
            <a:normAutofit/>
          </a:bodyPr>
          <a:lstStyle/>
          <a:p>
            <a:r>
              <a:rPr lang="es-MX" sz="1400" dirty="0" smtClean="0">
                <a:latin typeface="Arial Narrow" pitchFamily="34" charset="0"/>
              </a:rPr>
              <a:t>INFLUENZA  2016</a:t>
            </a:r>
            <a:endParaRPr lang="es-MX" sz="1400" dirty="0">
              <a:latin typeface="Arial Narrow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088112302"/>
              </p:ext>
            </p:extLst>
          </p:nvPr>
        </p:nvGraphicFramePr>
        <p:xfrm>
          <a:off x="683568" y="1556792"/>
          <a:ext cx="7488832" cy="4896544"/>
        </p:xfrm>
        <a:graphic>
          <a:graphicData uri="http://schemas.openxmlformats.org/presentationml/2006/ole">
            <p:oleObj spid="_x0000_s14340" name="Hoja de cálculo" r:id="rId5" imgW="7200900" imgH="4562565" progId="Excel.Shee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76701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5736" y="764637"/>
            <a:ext cx="4104456" cy="1143000"/>
          </a:xfrm>
        </p:spPr>
        <p:txBody>
          <a:bodyPr>
            <a:normAutofit/>
          </a:bodyPr>
          <a:lstStyle/>
          <a:p>
            <a:r>
              <a:rPr lang="es-MX" sz="1200" dirty="0" smtClean="0"/>
              <a:t> DENGUE 2016</a:t>
            </a:r>
            <a:endParaRPr lang="es-MX" sz="1200" dirty="0"/>
          </a:p>
        </p:txBody>
      </p:sp>
      <p:pic>
        <p:nvPicPr>
          <p:cNvPr id="6" name="5 Imagen" descr="sLUD FEDER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476672"/>
            <a:ext cx="2462581" cy="859465"/>
          </a:xfrm>
          <a:prstGeom prst="rect">
            <a:avLst/>
          </a:prstGeom>
        </p:spPr>
      </p:pic>
      <p:pic>
        <p:nvPicPr>
          <p:cNvPr id="8" name="6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3017"/>
            <a:ext cx="1512168" cy="947560"/>
          </a:xfrm>
          <a:prstGeom prst="rect">
            <a:avLst/>
          </a:prstGeom>
        </p:spPr>
      </p:pic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513590444"/>
              </p:ext>
            </p:extLst>
          </p:nvPr>
        </p:nvGraphicFramePr>
        <p:xfrm>
          <a:off x="1907704" y="1844824"/>
          <a:ext cx="4867275" cy="1390650"/>
        </p:xfrm>
        <a:graphic>
          <a:graphicData uri="http://schemas.openxmlformats.org/presentationml/2006/ole">
            <p:oleObj spid="_x0000_s15364" name="Hoja de cálculo" r:id="rId5" imgW="4867290" imgH="1390740" progId="Excel.Sheet.12">
              <p:embed/>
            </p:oleObj>
          </a:graphicData>
        </a:graphic>
      </p:graphicFrame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94602863"/>
              </p:ext>
            </p:extLst>
          </p:nvPr>
        </p:nvGraphicFramePr>
        <p:xfrm>
          <a:off x="1331640" y="3717032"/>
          <a:ext cx="5935588" cy="1790700"/>
        </p:xfrm>
        <a:graphic>
          <a:graphicData uri="http://schemas.openxmlformats.org/presentationml/2006/ole">
            <p:oleObj spid="_x0000_s15365" name="Hoja de cálculo" r:id="rId6" imgW="5143500" imgH="1790790" progId="Excel.Shee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77837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sLUD FEDER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476672"/>
            <a:ext cx="2462581" cy="859465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512168" cy="947560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3059832" y="113620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DENGUE  2016</a:t>
            </a:r>
            <a:endParaRPr lang="es-MX" dirty="0"/>
          </a:p>
        </p:txBody>
      </p:sp>
      <p:graphicFrame>
        <p:nvGraphicFramePr>
          <p:cNvPr id="9" name="1 Gráfico"/>
          <p:cNvGraphicFramePr/>
          <p:nvPr>
            <p:extLst>
              <p:ext uri="{D42A27DB-BD31-4B8C-83A1-F6EECF244321}">
                <p14:modId xmlns="" xmlns:p14="http://schemas.microsoft.com/office/powerpoint/2010/main" val="2461314107"/>
              </p:ext>
            </p:extLst>
          </p:nvPr>
        </p:nvGraphicFramePr>
        <p:xfrm>
          <a:off x="539552" y="1772816"/>
          <a:ext cx="792088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67</Words>
  <Application>Microsoft Office PowerPoint</Application>
  <PresentationFormat>Presentación en pantalla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7" baseType="lpstr">
      <vt:lpstr>Tema de Office</vt:lpstr>
      <vt:lpstr>Hoja de cálculo</vt:lpstr>
      <vt:lpstr>B.C.S.  PANORAMA EPIDEMIOLOGICO 2016</vt:lpstr>
      <vt:lpstr>MORBILIDAD GENERAL </vt:lpstr>
      <vt:lpstr>INFLUENZA  2016</vt:lpstr>
      <vt:lpstr> DENGUE 2016</vt:lpstr>
      <vt:lpstr>Diapositiva 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HP</dc:creator>
  <cp:lastModifiedBy>Mauricio Bernal Hernández</cp:lastModifiedBy>
  <cp:revision>69</cp:revision>
  <dcterms:created xsi:type="dcterms:W3CDTF">2014-01-30T02:50:58Z</dcterms:created>
  <dcterms:modified xsi:type="dcterms:W3CDTF">2017-02-01T19:43:22Z</dcterms:modified>
</cp:coreProperties>
</file>